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3" r:id="rId3"/>
    <p:sldId id="264" r:id="rId4"/>
    <p:sldId id="267" r:id="rId5"/>
    <p:sldId id="268" r:id="rId6"/>
    <p:sldId id="265" r:id="rId7"/>
    <p:sldId id="266" r:id="rId8"/>
    <p:sldId id="281" r:id="rId9"/>
    <p:sldId id="257" r:id="rId10"/>
    <p:sldId id="271" r:id="rId11"/>
    <p:sldId id="273" r:id="rId12"/>
    <p:sldId id="280" r:id="rId13"/>
    <p:sldId id="260"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518605-C4BA-4DA3-B088-51C6E97C7507}">
          <p14:sldIdLst>
            <p14:sldId id="256"/>
            <p14:sldId id="263"/>
            <p14:sldId id="264"/>
            <p14:sldId id="267"/>
            <p14:sldId id="268"/>
            <p14:sldId id="265"/>
            <p14:sldId id="266"/>
            <p14:sldId id="281"/>
            <p14:sldId id="257"/>
            <p14:sldId id="271"/>
            <p14:sldId id="273"/>
            <p14:sldId id="280"/>
            <p14:sldId id="260"/>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4C4"/>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68" autoAdjust="0"/>
    <p:restoredTop sz="94660"/>
  </p:normalViewPr>
  <p:slideViewPr>
    <p:cSldViewPr snapToGrid="0">
      <p:cViewPr varScale="1">
        <p:scale>
          <a:sx n="68" d="100"/>
          <a:sy n="68" d="100"/>
        </p:scale>
        <p:origin x="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D3CDE-CEDB-4DF9-A64B-00949B58C9AA}"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B79B6DC3-4099-4F5C-BABF-108DDBCD2BF8}">
      <dgm:prSet/>
      <dgm:spPr/>
      <dgm:t>
        <a:bodyPr/>
        <a:lstStyle/>
        <a:p>
          <a:r>
            <a:rPr lang="en-US"/>
            <a:t>Keep at least 2 meters (about the length of a hockey stick) between you and others.</a:t>
          </a:r>
        </a:p>
      </dgm:t>
    </dgm:pt>
    <dgm:pt modelId="{65BF757A-6448-42FA-AE84-015DEABAE56F}" type="parTrans" cxnId="{ECFFFF4D-F27B-479C-BDED-B686F47196CB}">
      <dgm:prSet/>
      <dgm:spPr/>
      <dgm:t>
        <a:bodyPr/>
        <a:lstStyle/>
        <a:p>
          <a:endParaRPr lang="en-US"/>
        </a:p>
      </dgm:t>
    </dgm:pt>
    <dgm:pt modelId="{D53D6545-F4F2-47F8-8B86-1BD3240AB969}" type="sibTrans" cxnId="{ECFFFF4D-F27B-479C-BDED-B686F47196CB}">
      <dgm:prSet/>
      <dgm:spPr/>
      <dgm:t>
        <a:bodyPr/>
        <a:lstStyle/>
        <a:p>
          <a:endParaRPr lang="en-US"/>
        </a:p>
      </dgm:t>
    </dgm:pt>
    <dgm:pt modelId="{A693E053-EC35-4A95-A8BB-FC456C2046E6}">
      <dgm:prSet/>
      <dgm:spPr/>
      <dgm:t>
        <a:bodyPr/>
        <a:lstStyle/>
        <a:p>
          <a:r>
            <a:rPr lang="en-US"/>
            <a:t>If you are too close to someone who coughs or sneezes, you risk breathing in tiny droplets that could contain the </a:t>
          </a:r>
          <a:r>
            <a:rPr lang="en-CA"/>
            <a:t>COVID-19 virus.</a:t>
          </a:r>
          <a:endParaRPr lang="en-US"/>
        </a:p>
      </dgm:t>
    </dgm:pt>
    <dgm:pt modelId="{7B8F24ED-B1EF-4B83-B1BA-008A1A884DBE}" type="parTrans" cxnId="{2A61C157-0F80-4A8D-9581-F41F44BEDBCA}">
      <dgm:prSet/>
      <dgm:spPr/>
      <dgm:t>
        <a:bodyPr/>
        <a:lstStyle/>
        <a:p>
          <a:endParaRPr lang="en-US"/>
        </a:p>
      </dgm:t>
    </dgm:pt>
    <dgm:pt modelId="{C688ED00-33D5-459A-8EF9-73933026101D}" type="sibTrans" cxnId="{2A61C157-0F80-4A8D-9581-F41F44BEDBCA}">
      <dgm:prSet/>
      <dgm:spPr/>
      <dgm:t>
        <a:bodyPr/>
        <a:lstStyle/>
        <a:p>
          <a:endParaRPr lang="en-US"/>
        </a:p>
      </dgm:t>
    </dgm:pt>
    <dgm:pt modelId="{F0EC1826-DA6A-409C-8E0B-2566FD8DDAE9}" type="pres">
      <dgm:prSet presAssocID="{0D9D3CDE-CEDB-4DF9-A64B-00949B58C9AA}" presName="hierChild1" presStyleCnt="0">
        <dgm:presLayoutVars>
          <dgm:chPref val="1"/>
          <dgm:dir/>
          <dgm:animOne val="branch"/>
          <dgm:animLvl val="lvl"/>
          <dgm:resizeHandles/>
        </dgm:presLayoutVars>
      </dgm:prSet>
      <dgm:spPr/>
    </dgm:pt>
    <dgm:pt modelId="{955BFAB9-B6FC-4846-828F-E37EB23B1846}" type="pres">
      <dgm:prSet presAssocID="{B79B6DC3-4099-4F5C-BABF-108DDBCD2BF8}" presName="hierRoot1" presStyleCnt="0"/>
      <dgm:spPr/>
    </dgm:pt>
    <dgm:pt modelId="{F5860246-9A26-4771-A57C-97DACE9D0FB0}" type="pres">
      <dgm:prSet presAssocID="{B79B6DC3-4099-4F5C-BABF-108DDBCD2BF8}" presName="composite" presStyleCnt="0"/>
      <dgm:spPr/>
    </dgm:pt>
    <dgm:pt modelId="{606B8115-8022-4335-9446-4352852CEE86}" type="pres">
      <dgm:prSet presAssocID="{B79B6DC3-4099-4F5C-BABF-108DDBCD2BF8}" presName="background" presStyleLbl="node0" presStyleIdx="0" presStyleCnt="2"/>
      <dgm:spPr/>
    </dgm:pt>
    <dgm:pt modelId="{B1E90527-6431-451B-A9C5-FA0D62B88571}" type="pres">
      <dgm:prSet presAssocID="{B79B6DC3-4099-4F5C-BABF-108DDBCD2BF8}" presName="text" presStyleLbl="fgAcc0" presStyleIdx="0" presStyleCnt="2">
        <dgm:presLayoutVars>
          <dgm:chPref val="3"/>
        </dgm:presLayoutVars>
      </dgm:prSet>
      <dgm:spPr/>
    </dgm:pt>
    <dgm:pt modelId="{A7B95E20-2C3E-4C1A-866F-5F9CA76264A1}" type="pres">
      <dgm:prSet presAssocID="{B79B6DC3-4099-4F5C-BABF-108DDBCD2BF8}" presName="hierChild2" presStyleCnt="0"/>
      <dgm:spPr/>
    </dgm:pt>
    <dgm:pt modelId="{49CC31A7-6211-4DC3-A631-37DB29050255}" type="pres">
      <dgm:prSet presAssocID="{A693E053-EC35-4A95-A8BB-FC456C2046E6}" presName="hierRoot1" presStyleCnt="0"/>
      <dgm:spPr/>
    </dgm:pt>
    <dgm:pt modelId="{35E395C3-0AD1-4DCE-83F9-3A3A23FCF91D}" type="pres">
      <dgm:prSet presAssocID="{A693E053-EC35-4A95-A8BB-FC456C2046E6}" presName="composite" presStyleCnt="0"/>
      <dgm:spPr/>
    </dgm:pt>
    <dgm:pt modelId="{0FE2D069-0E19-47B5-9A79-E6B4582CFBE2}" type="pres">
      <dgm:prSet presAssocID="{A693E053-EC35-4A95-A8BB-FC456C2046E6}" presName="background" presStyleLbl="node0" presStyleIdx="1" presStyleCnt="2"/>
      <dgm:spPr/>
    </dgm:pt>
    <dgm:pt modelId="{8CAC2572-D827-44D6-8709-86AF8F40200F}" type="pres">
      <dgm:prSet presAssocID="{A693E053-EC35-4A95-A8BB-FC456C2046E6}" presName="text" presStyleLbl="fgAcc0" presStyleIdx="1" presStyleCnt="2">
        <dgm:presLayoutVars>
          <dgm:chPref val="3"/>
        </dgm:presLayoutVars>
      </dgm:prSet>
      <dgm:spPr/>
    </dgm:pt>
    <dgm:pt modelId="{8AF3E236-7A86-4CBB-9DF4-BCF3E01F9E62}" type="pres">
      <dgm:prSet presAssocID="{A693E053-EC35-4A95-A8BB-FC456C2046E6}" presName="hierChild2" presStyleCnt="0"/>
      <dgm:spPr/>
    </dgm:pt>
  </dgm:ptLst>
  <dgm:cxnLst>
    <dgm:cxn modelId="{ECFFFF4D-F27B-479C-BDED-B686F47196CB}" srcId="{0D9D3CDE-CEDB-4DF9-A64B-00949B58C9AA}" destId="{B79B6DC3-4099-4F5C-BABF-108DDBCD2BF8}" srcOrd="0" destOrd="0" parTransId="{65BF757A-6448-42FA-AE84-015DEABAE56F}" sibTransId="{D53D6545-F4F2-47F8-8B86-1BD3240AB969}"/>
    <dgm:cxn modelId="{2A61C157-0F80-4A8D-9581-F41F44BEDBCA}" srcId="{0D9D3CDE-CEDB-4DF9-A64B-00949B58C9AA}" destId="{A693E053-EC35-4A95-A8BB-FC456C2046E6}" srcOrd="1" destOrd="0" parTransId="{7B8F24ED-B1EF-4B83-B1BA-008A1A884DBE}" sibTransId="{C688ED00-33D5-459A-8EF9-73933026101D}"/>
    <dgm:cxn modelId="{46BA105A-0755-4515-8023-169FC3BCBE60}" type="presOf" srcId="{A693E053-EC35-4A95-A8BB-FC456C2046E6}" destId="{8CAC2572-D827-44D6-8709-86AF8F40200F}" srcOrd="0" destOrd="0" presId="urn:microsoft.com/office/officeart/2005/8/layout/hierarchy1"/>
    <dgm:cxn modelId="{A4F2527C-4140-42F0-9326-00BEF318F8B2}" type="presOf" srcId="{B79B6DC3-4099-4F5C-BABF-108DDBCD2BF8}" destId="{B1E90527-6431-451B-A9C5-FA0D62B88571}" srcOrd="0" destOrd="0" presId="urn:microsoft.com/office/officeart/2005/8/layout/hierarchy1"/>
    <dgm:cxn modelId="{6BEDE099-DDBD-4E99-9F77-2918C1A99FE5}" type="presOf" srcId="{0D9D3CDE-CEDB-4DF9-A64B-00949B58C9AA}" destId="{F0EC1826-DA6A-409C-8E0B-2566FD8DDAE9}" srcOrd="0" destOrd="0" presId="urn:microsoft.com/office/officeart/2005/8/layout/hierarchy1"/>
    <dgm:cxn modelId="{F363E23F-667B-4541-B893-398CA7328050}" type="presParOf" srcId="{F0EC1826-DA6A-409C-8E0B-2566FD8DDAE9}" destId="{955BFAB9-B6FC-4846-828F-E37EB23B1846}" srcOrd="0" destOrd="0" presId="urn:microsoft.com/office/officeart/2005/8/layout/hierarchy1"/>
    <dgm:cxn modelId="{51E2FD74-8A01-4124-A642-C875522D2447}" type="presParOf" srcId="{955BFAB9-B6FC-4846-828F-E37EB23B1846}" destId="{F5860246-9A26-4771-A57C-97DACE9D0FB0}" srcOrd="0" destOrd="0" presId="urn:microsoft.com/office/officeart/2005/8/layout/hierarchy1"/>
    <dgm:cxn modelId="{53A29811-0C8B-4C5A-93D8-E84D3D7922B3}" type="presParOf" srcId="{F5860246-9A26-4771-A57C-97DACE9D0FB0}" destId="{606B8115-8022-4335-9446-4352852CEE86}" srcOrd="0" destOrd="0" presId="urn:microsoft.com/office/officeart/2005/8/layout/hierarchy1"/>
    <dgm:cxn modelId="{78615C70-BFC1-458A-9992-05E715EB75DB}" type="presParOf" srcId="{F5860246-9A26-4771-A57C-97DACE9D0FB0}" destId="{B1E90527-6431-451B-A9C5-FA0D62B88571}" srcOrd="1" destOrd="0" presId="urn:microsoft.com/office/officeart/2005/8/layout/hierarchy1"/>
    <dgm:cxn modelId="{43318B5E-3A61-49BB-94B4-8236FE644FE1}" type="presParOf" srcId="{955BFAB9-B6FC-4846-828F-E37EB23B1846}" destId="{A7B95E20-2C3E-4C1A-866F-5F9CA76264A1}" srcOrd="1" destOrd="0" presId="urn:microsoft.com/office/officeart/2005/8/layout/hierarchy1"/>
    <dgm:cxn modelId="{99A33DA4-4FD5-40E8-B6E5-542F25C54289}" type="presParOf" srcId="{F0EC1826-DA6A-409C-8E0B-2566FD8DDAE9}" destId="{49CC31A7-6211-4DC3-A631-37DB29050255}" srcOrd="1" destOrd="0" presId="urn:microsoft.com/office/officeart/2005/8/layout/hierarchy1"/>
    <dgm:cxn modelId="{12B38761-C6D6-4AA0-A86F-09CA177FF3CA}" type="presParOf" srcId="{49CC31A7-6211-4DC3-A631-37DB29050255}" destId="{35E395C3-0AD1-4DCE-83F9-3A3A23FCF91D}" srcOrd="0" destOrd="0" presId="urn:microsoft.com/office/officeart/2005/8/layout/hierarchy1"/>
    <dgm:cxn modelId="{E436B600-6221-492F-BC57-57ED73E82AD9}" type="presParOf" srcId="{35E395C3-0AD1-4DCE-83F9-3A3A23FCF91D}" destId="{0FE2D069-0E19-47B5-9A79-E6B4582CFBE2}" srcOrd="0" destOrd="0" presId="urn:microsoft.com/office/officeart/2005/8/layout/hierarchy1"/>
    <dgm:cxn modelId="{8448B2CA-0FD8-4EDA-B50C-0E38CA6F5DCB}" type="presParOf" srcId="{35E395C3-0AD1-4DCE-83F9-3A3A23FCF91D}" destId="{8CAC2572-D827-44D6-8709-86AF8F40200F}" srcOrd="1" destOrd="0" presId="urn:microsoft.com/office/officeart/2005/8/layout/hierarchy1"/>
    <dgm:cxn modelId="{F9C93E20-DAD6-43E4-A6ED-5591CC9388D4}" type="presParOf" srcId="{49CC31A7-6211-4DC3-A631-37DB29050255}" destId="{8AF3E236-7A86-4CBB-9DF4-BCF3E01F9E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B8115-8022-4335-9446-4352852CEE86}">
      <dsp:nvSpPr>
        <dsp:cNvPr id="0" name=""/>
        <dsp:cNvSpPr/>
      </dsp:nvSpPr>
      <dsp:spPr>
        <a:xfrm>
          <a:off x="1392"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90527-6431-451B-A9C5-FA0D62B88571}">
      <dsp:nvSpPr>
        <dsp:cNvPr id="0" name=""/>
        <dsp:cNvSpPr/>
      </dsp:nvSpPr>
      <dsp:spPr>
        <a:xfrm>
          <a:off x="544473"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Keep at least 2 meters (about the length of a hockey stick) between you and others.</a:t>
          </a:r>
        </a:p>
      </dsp:txBody>
      <dsp:txXfrm>
        <a:off x="635378" y="972683"/>
        <a:ext cx="4705919" cy="2921898"/>
      </dsp:txXfrm>
    </dsp:sp>
    <dsp:sp modelId="{0FE2D069-0E19-47B5-9A79-E6B4582CFBE2}">
      <dsp:nvSpPr>
        <dsp:cNvPr id="0" name=""/>
        <dsp:cNvSpPr/>
      </dsp:nvSpPr>
      <dsp:spPr>
        <a:xfrm>
          <a:off x="5975284"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C2572-D827-44D6-8709-86AF8F40200F}">
      <dsp:nvSpPr>
        <dsp:cNvPr id="0" name=""/>
        <dsp:cNvSpPr/>
      </dsp:nvSpPr>
      <dsp:spPr>
        <a:xfrm>
          <a:off x="6518365"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If you are too close to someone who coughs or sneezes, you risk breathing in tiny droplets that could contain the </a:t>
          </a:r>
          <a:r>
            <a:rPr lang="en-CA" sz="3100" kern="1200"/>
            <a:t>COVID-19 virus.</a:t>
          </a:r>
          <a:endParaRPr lang="en-US" sz="3100" kern="1200"/>
        </a:p>
      </dsp:txBody>
      <dsp:txXfrm>
        <a:off x="6609270" y="972683"/>
        <a:ext cx="4705919" cy="29218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91E8-F73B-48AE-B25A-F0839E193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B3899C-11E8-400F-BAD9-877C7F32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70B6E66-4EE8-4C50-AF1E-A08D1F76D858}"/>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FBA7FB23-6010-4EEB-B995-8049575FFF6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0279D4-1F0B-477B-9561-08FEC62B304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26176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26F0-E1DD-4866-866D-3F03109271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8D8688-2E6D-4B15-BD18-898D11214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95F04E-6AC0-4A5C-841F-2A36B2D9D44A}"/>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5C2A5388-2BB7-402D-A540-250ACC6061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850396-F248-451A-ABD5-AC5ED1A9A8E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5546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A49221-438E-483B-B13E-192B67EEFD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523D90-D7E8-4164-998A-B0A2844BCD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26AD90-609D-490C-98A3-4250BECA2367}"/>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A7839B1D-8180-4A91-A65A-EC1CF74CB6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288295-64DE-417A-BA09-019342B71364}"/>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3726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598-B906-4429-B15B-CC751B66E8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427616-19DB-4D11-AEBB-5CB4D09FB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5EC06B-E559-4EBA-A29E-59EF0681E0D6}"/>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19D5ADD8-46B7-474D-AB96-E7DEDCB018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A3A81A-E717-4B70-8B8A-DEB639F1AFBA}"/>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8088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9440-1F15-41FA-8045-381149312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076891-1762-4797-8F37-DF9015866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6CE72-F3F1-47E8-B6A8-F8DD3875330F}"/>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759F1AF2-BB5A-497F-9DC4-26F11CB24E7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6853C1-075E-4C1C-B31C-E21D72377B25}"/>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2305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BC4-B1AF-44DF-AC07-6C6FFC2C97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2FC65D7-87D8-4152-8695-9DA7270BC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535251E-2D8C-4D07-802A-896B228474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5B1265-1006-4208-8763-130831DE6A0C}"/>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6" name="Footer Placeholder 5">
            <a:extLst>
              <a:ext uri="{FF2B5EF4-FFF2-40B4-BE49-F238E27FC236}">
                <a16:creationId xmlns:a16="http://schemas.microsoft.com/office/drawing/2014/main" id="{75587A06-C779-4AD7-BE37-B909DC31ED6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997056-651B-4C59-8CB4-3092EA3471A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09911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786C-9F20-4D5D-9465-D094579ADFE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DAB9E6-6899-468F-A042-8A0F4CEC6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B37DB-DB76-4746-AA9D-E4550165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8961D3-65E2-4C84-9EA9-F048417D39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38F1D-533D-4FC8-BF4C-3523A35CD8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BF97B9-272D-4984-AB27-C2F73A6BE293}"/>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8" name="Footer Placeholder 7">
            <a:extLst>
              <a:ext uri="{FF2B5EF4-FFF2-40B4-BE49-F238E27FC236}">
                <a16:creationId xmlns:a16="http://schemas.microsoft.com/office/drawing/2014/main" id="{9E5C63C2-5EF3-4808-AE37-85CC01EFB34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4ACBE7-E2F0-4C4A-BB44-28E38ED07D0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4492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D38F-BB38-4570-90CD-0B378226AE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3A44CD-05EB-41F2-BA0F-0C9A22A547D6}"/>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4" name="Footer Placeholder 3">
            <a:extLst>
              <a:ext uri="{FF2B5EF4-FFF2-40B4-BE49-F238E27FC236}">
                <a16:creationId xmlns:a16="http://schemas.microsoft.com/office/drawing/2014/main" id="{6F1D8AB8-CAB9-49C5-BBBD-4CDF9BD81B1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1BC94EC-29D3-4607-A0B3-0CC7429A4C8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56787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C0EF0B-D77A-4B19-A210-EB772616377F}"/>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3" name="Footer Placeholder 2">
            <a:extLst>
              <a:ext uri="{FF2B5EF4-FFF2-40B4-BE49-F238E27FC236}">
                <a16:creationId xmlns:a16="http://schemas.microsoft.com/office/drawing/2014/main" id="{229DE413-56B9-4435-8AE9-FCBFDCDA86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1191764-DC69-45E0-9542-C5BBAC2D887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93042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AC0B-DA73-488B-AE5D-E656BB08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06A3463-DB62-4222-B330-28E6DE960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EDDAF08-C706-44FF-BC6D-DAADE8C9D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934EE-9E7D-4B55-9012-61B00E84BE47}"/>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6" name="Footer Placeholder 5">
            <a:extLst>
              <a:ext uri="{FF2B5EF4-FFF2-40B4-BE49-F238E27FC236}">
                <a16:creationId xmlns:a16="http://schemas.microsoft.com/office/drawing/2014/main" id="{AEBF1FFD-2FD4-4424-AA32-AF58147412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547CAF-DAF4-4428-A8BA-7FDFE26705F8}"/>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8926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C56A-A798-4CC0-8BCA-822FD45AC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47BEDD0-453A-4829-860C-F86E1B461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85967F2-E7B9-49B3-81B5-704C2B277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446F5-17FB-461A-AF14-BD5752372BA7}"/>
              </a:ext>
            </a:extLst>
          </p:cNvPr>
          <p:cNvSpPr>
            <a:spLocks noGrp="1"/>
          </p:cNvSpPr>
          <p:nvPr>
            <p:ph type="dt" sz="half" idx="10"/>
          </p:nvPr>
        </p:nvSpPr>
        <p:spPr/>
        <p:txBody>
          <a:bodyPr/>
          <a:lstStyle/>
          <a:p>
            <a:fld id="{1A8F8BFF-8F3A-47BD-863F-DA874C392CD7}" type="datetimeFigureOut">
              <a:rPr lang="en-CA" smtClean="0"/>
              <a:t>2020-06-29</a:t>
            </a:fld>
            <a:endParaRPr lang="en-CA"/>
          </a:p>
        </p:txBody>
      </p:sp>
      <p:sp>
        <p:nvSpPr>
          <p:cNvPr id="6" name="Footer Placeholder 5">
            <a:extLst>
              <a:ext uri="{FF2B5EF4-FFF2-40B4-BE49-F238E27FC236}">
                <a16:creationId xmlns:a16="http://schemas.microsoft.com/office/drawing/2014/main" id="{829B9E15-04E4-4BBD-8E2A-6F57E8F6DD2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1BE758-64A2-492C-AFD6-B189984F8551}"/>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61486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7AB69-334D-4AF1-83E6-F5FE148CA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BB4BA4F-1BE4-4F05-8C70-5D5A42DE5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6C5D8F-4BBF-4D7E-87F4-492751CBF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F8BFF-8F3A-47BD-863F-DA874C392CD7}" type="datetimeFigureOut">
              <a:rPr lang="en-CA" smtClean="0"/>
              <a:t>2020-06-29</a:t>
            </a:fld>
            <a:endParaRPr lang="en-CA"/>
          </a:p>
        </p:txBody>
      </p:sp>
      <p:sp>
        <p:nvSpPr>
          <p:cNvPr id="5" name="Footer Placeholder 4">
            <a:extLst>
              <a:ext uri="{FF2B5EF4-FFF2-40B4-BE49-F238E27FC236}">
                <a16:creationId xmlns:a16="http://schemas.microsoft.com/office/drawing/2014/main" id="{F72A5AE6-F566-458E-B778-F758331F4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ABF1B68-E8C2-4BE7-83FA-77C2BBBFE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C5FC-E0CB-4938-A253-72C1E6E675E8}" type="slidenum">
              <a:rPr lang="en-CA" smtClean="0"/>
              <a:t>‹#›</a:t>
            </a:fld>
            <a:endParaRPr lang="en-CA"/>
          </a:p>
        </p:txBody>
      </p:sp>
    </p:spTree>
    <p:extLst>
      <p:ext uri="{BB962C8B-B14F-4D97-AF65-F5344CB8AC3E}">
        <p14:creationId xmlns:p14="http://schemas.microsoft.com/office/powerpoint/2010/main" val="37765690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JWdytA-jLt8?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vLm4reF_djQ?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fontScale="90000"/>
          </a:bodyPr>
          <a:lstStyle/>
          <a:p>
            <a:pPr algn="l"/>
            <a:r>
              <a:rPr lang="en-CA" sz="6600" b="1" dirty="0">
                <a:solidFill>
                  <a:srgbClr val="FFFFFF"/>
                </a:solidFill>
              </a:rPr>
              <a:t>Return to Skating</a:t>
            </a:r>
            <a:br>
              <a:rPr lang="en-CA" sz="6600" b="1" dirty="0">
                <a:solidFill>
                  <a:srgbClr val="FFFFFF"/>
                </a:solidFill>
              </a:rPr>
            </a:br>
            <a:r>
              <a:rPr lang="en-CA" sz="6600" b="1" dirty="0">
                <a:solidFill>
                  <a:srgbClr val="FFFFFF"/>
                </a:solidFill>
              </a:rPr>
              <a:t>June 29</a:t>
            </a:r>
            <a:r>
              <a:rPr lang="en-CA" sz="6600" b="1" baseline="30000" dirty="0">
                <a:solidFill>
                  <a:srgbClr val="FFFFFF"/>
                </a:solidFill>
              </a:rPr>
              <a:t>th</a:t>
            </a:r>
            <a:r>
              <a:rPr lang="en-CA" sz="6600" b="1" dirty="0">
                <a:solidFill>
                  <a:srgbClr val="FFFFFF"/>
                </a:solidFill>
              </a:rPr>
              <a:t>, 2020</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endParaRPr lang="en-CA" sz="2600" dirty="0">
              <a:solidFill>
                <a:srgbClr val="1B1B1B"/>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5092203E-2746-4B37-9168-F94A83DEF559}"/>
              </a:ext>
            </a:extLst>
          </p:cNvPr>
          <p:cNvPicPr>
            <a:picLocks noChangeAspect="1"/>
          </p:cNvPicPr>
          <p:nvPr/>
        </p:nvPicPr>
        <p:blipFill rotWithShape="1">
          <a:blip r:embed="rId2">
            <a:extLst>
              <a:ext uri="{28A0092B-C50C-407E-A947-70E740481C1C}">
                <a14:useLocalDpi xmlns:a14="http://schemas.microsoft.com/office/drawing/2010/main" val="0"/>
              </a:ext>
            </a:extLst>
          </a:blip>
          <a:srcRect l="949" t="3352" b="3313"/>
          <a:stretch/>
        </p:blipFill>
        <p:spPr>
          <a:xfrm>
            <a:off x="436878" y="4232635"/>
            <a:ext cx="11293064" cy="2290714"/>
          </a:xfrm>
          <a:prstGeom prst="rect">
            <a:avLst/>
          </a:prstGeom>
        </p:spPr>
      </p:pic>
    </p:spTree>
    <p:extLst>
      <p:ext uri="{BB962C8B-B14F-4D97-AF65-F5344CB8AC3E}">
        <p14:creationId xmlns:p14="http://schemas.microsoft.com/office/powerpoint/2010/main" val="379791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80A35C-8782-4AF1-BE11-3DA7D19F19D9}"/>
              </a:ext>
            </a:extLst>
          </p:cNvPr>
          <p:cNvSpPr>
            <a:spLocks noGrp="1"/>
          </p:cNvSpPr>
          <p:nvPr>
            <p:ph type="title"/>
          </p:nvPr>
        </p:nvSpPr>
        <p:spPr/>
        <p:txBody>
          <a:bodyPr/>
          <a:lstStyle/>
          <a:p>
            <a:r>
              <a:rPr lang="en-CA" dirty="0"/>
              <a:t>How to use Alcohol Based Hand Rub</a:t>
            </a:r>
          </a:p>
        </p:txBody>
      </p:sp>
      <p:pic>
        <p:nvPicPr>
          <p:cNvPr id="9" name="Online Media 8" title="How to use Alcohol Based Hand Rub">
            <a:hlinkClick r:id="" action="ppaction://media"/>
            <a:extLst>
              <a:ext uri="{FF2B5EF4-FFF2-40B4-BE49-F238E27FC236}">
                <a16:creationId xmlns:a16="http://schemas.microsoft.com/office/drawing/2014/main" id="{E5CC707C-437A-439F-A8CB-9E76E1E4F247}"/>
              </a:ext>
            </a:extLst>
          </p:cNvPr>
          <p:cNvPicPr>
            <a:picLocks noGrp="1" noRot="1" noChangeAspect="1"/>
          </p:cNvPicPr>
          <p:nvPr>
            <p:ph idx="1"/>
            <a:videoFile r:link="rId1"/>
          </p:nvPr>
        </p:nvPicPr>
        <p:blipFill>
          <a:blip r:embed="rId3"/>
          <a:stretch>
            <a:fillRect/>
          </a:stretch>
        </p:blipFill>
        <p:spPr>
          <a:xfrm>
            <a:off x="1700784" y="1825625"/>
            <a:ext cx="8263954" cy="4648368"/>
          </a:xfrm>
          <a:prstGeom prst="rect">
            <a:avLst/>
          </a:prstGeom>
        </p:spPr>
      </p:pic>
    </p:spTree>
    <p:extLst>
      <p:ext uri="{BB962C8B-B14F-4D97-AF65-F5344CB8AC3E}">
        <p14:creationId xmlns:p14="http://schemas.microsoft.com/office/powerpoint/2010/main" val="368479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br>
              <a:rPr lang="en-CA" sz="3800" dirty="0">
                <a:solidFill>
                  <a:srgbClr val="FFFFFF"/>
                </a:solidFill>
              </a:rPr>
            </a:br>
            <a:endParaRPr lang="en-CA" sz="3800" dirty="0">
              <a:solidFill>
                <a:srgbClr val="FFFFFF"/>
              </a:solidFill>
            </a:endParaRPr>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379709" y="686862"/>
            <a:ext cx="7037591" cy="5475129"/>
          </a:xfrm>
        </p:spPr>
        <p:txBody>
          <a:bodyPr anchor="ctr">
            <a:normAutofit/>
          </a:bodyPr>
          <a:lstStyle/>
          <a:p>
            <a:endParaRPr lang="en-CA" sz="1800" dirty="0"/>
          </a:p>
          <a:p>
            <a:endParaRPr lang="en-CA" sz="1800" dirty="0"/>
          </a:p>
        </p:txBody>
      </p:sp>
      <p:pic>
        <p:nvPicPr>
          <p:cNvPr id="4" name="Picture 3">
            <a:extLst>
              <a:ext uri="{FF2B5EF4-FFF2-40B4-BE49-F238E27FC236}">
                <a16:creationId xmlns:a16="http://schemas.microsoft.com/office/drawing/2014/main" id="{92FBD5B5-7C6D-5B4B-A8CD-4269BA67B958}"/>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C0FCA2B-1A7B-F84F-8532-F0ADFDE7B2B5}"/>
              </a:ext>
            </a:extLst>
          </p:cNvPr>
          <p:cNvSpPr/>
          <p:nvPr/>
        </p:nvSpPr>
        <p:spPr>
          <a:xfrm>
            <a:off x="4379709" y="731519"/>
            <a:ext cx="7017629" cy="5078313"/>
          </a:xfrm>
          <a:prstGeom prst="rect">
            <a:avLst/>
          </a:prstGeom>
        </p:spPr>
        <p:txBody>
          <a:bodyPr wrap="square">
            <a:spAutoFit/>
          </a:bodyPr>
          <a:lstStyle/>
          <a:p>
            <a:r>
              <a:rPr lang="en-CA" dirty="0">
                <a:solidFill>
                  <a:srgbClr val="000000"/>
                </a:solidFill>
                <a:latin typeface="Calibri" panose="020F0502020204030204" pitchFamily="34" charset="0"/>
              </a:rPr>
              <a:t>*Coaches are to be the role models for the skaters and their parents</a:t>
            </a:r>
          </a:p>
          <a:p>
            <a:pPr marL="285750" indent="-285750">
              <a:buFont typeface="Arial" panose="020B0604020202020204" pitchFamily="34" charset="0"/>
              <a:buChar char="•"/>
            </a:pPr>
            <a:r>
              <a:rPr lang="en-CA" dirty="0">
                <a:solidFill>
                  <a:srgbClr val="000000"/>
                </a:solidFill>
                <a:latin typeface="Calibri" panose="020F0502020204030204" pitchFamily="34" charset="0"/>
              </a:rPr>
              <a:t>maintaining social distancing where possible, ensuring all required forms are filled out correctly in advance of taking the ice and following all hand washing and hygiene practices.</a:t>
            </a:r>
          </a:p>
          <a:p>
            <a:pPr marL="285750" indent="-285750">
              <a:buFont typeface="Arial" panose="020B0604020202020204" pitchFamily="34" charset="0"/>
              <a:buChar char="•"/>
            </a:pPr>
            <a:r>
              <a:rPr lang="en-CA" dirty="0">
                <a:solidFill>
                  <a:srgbClr val="000000"/>
                </a:solidFill>
                <a:latin typeface="Calibri" panose="020F0502020204030204" pitchFamily="34" charset="0"/>
              </a:rPr>
              <a:t>If the guidelines set by Skate Canada: AB/NWT/NUN and AHS are not followed, we could be shut down.  </a:t>
            </a:r>
          </a:p>
          <a:p>
            <a:pPr marL="285750" indent="-285750">
              <a:buFont typeface="Arial" panose="020B0604020202020204" pitchFamily="34" charset="0"/>
              <a:buChar char="•"/>
            </a:pPr>
            <a:r>
              <a:rPr lang="en-CA" dirty="0">
                <a:solidFill>
                  <a:srgbClr val="000000"/>
                </a:solidFill>
                <a:latin typeface="Calibri" panose="020F0502020204030204" pitchFamily="34" charset="0"/>
              </a:rPr>
              <a:t>It is imperative that all coaches, skaters and parents abide by these regulations.</a:t>
            </a:r>
          </a:p>
          <a:p>
            <a:pPr marL="285750" indent="-285750">
              <a:buFont typeface="Arial" panose="020B0604020202020204" pitchFamily="34" charset="0"/>
              <a:buChar char="•"/>
            </a:pPr>
            <a:r>
              <a:rPr lang="en-CA" dirty="0">
                <a:solidFill>
                  <a:srgbClr val="000000"/>
                </a:solidFill>
                <a:latin typeface="Calibri" panose="020F0502020204030204" pitchFamily="34" charset="0"/>
              </a:rPr>
              <a:t>If any coach, skater or parent is found to be non compliant with these guidelines they will be asked to leave or not permitted into the facility.</a:t>
            </a:r>
          </a:p>
          <a:p>
            <a:pPr marL="285750" indent="-285750">
              <a:buFont typeface="Arial" panose="020B0604020202020204" pitchFamily="34" charset="0"/>
              <a:buChar char="•"/>
            </a:pPr>
            <a:endParaRPr lang="en-CA" dirty="0">
              <a:solidFill>
                <a:srgbClr val="000000"/>
              </a:solidFill>
              <a:latin typeface="Calibri" panose="020F0502020204030204" pitchFamily="34" charset="0"/>
            </a:endParaRPr>
          </a:p>
          <a:p>
            <a:r>
              <a:rPr lang="en-CA" dirty="0"/>
              <a:t>*The coaches in charge of </a:t>
            </a:r>
            <a:r>
              <a:rPr lang="en-CA" dirty="0" err="1"/>
              <a:t>Covid</a:t>
            </a:r>
            <a:r>
              <a:rPr lang="en-CA" dirty="0"/>
              <a:t> enforcement are:</a:t>
            </a:r>
          </a:p>
          <a:p>
            <a:r>
              <a:rPr lang="en-CA" dirty="0">
                <a:solidFill>
                  <a:srgbClr val="000000"/>
                </a:solidFill>
                <a:latin typeface="Calibri" panose="020F0502020204030204" pitchFamily="34" charset="0"/>
              </a:rPr>
              <a:t> - Kendra Domenico</a:t>
            </a:r>
          </a:p>
          <a:p>
            <a:pPr marL="285750" indent="-285750">
              <a:buFontTx/>
              <a:buChar char="-"/>
            </a:pPr>
            <a:r>
              <a:rPr lang="en-CA" dirty="0">
                <a:solidFill>
                  <a:srgbClr val="000000"/>
                </a:solidFill>
                <a:latin typeface="Calibri" panose="020F0502020204030204" pitchFamily="34" charset="0"/>
              </a:rPr>
              <a:t>Robin Forsyth</a:t>
            </a:r>
          </a:p>
          <a:p>
            <a:pPr marL="285750" indent="-285750">
              <a:buFontTx/>
              <a:buChar char="-"/>
            </a:pPr>
            <a:endParaRPr lang="en-CA" dirty="0">
              <a:solidFill>
                <a:srgbClr val="000000"/>
              </a:solidFill>
              <a:latin typeface="Calibri" panose="020F0502020204030204" pitchFamily="34" charset="0"/>
            </a:endParaRPr>
          </a:p>
          <a:p>
            <a:pPr marL="285750" indent="-285750">
              <a:buFontTx/>
              <a:buChar char="-"/>
            </a:pPr>
            <a:r>
              <a:rPr lang="en-CA" dirty="0">
                <a:solidFill>
                  <a:srgbClr val="000000"/>
                </a:solidFill>
                <a:latin typeface="Calibri" panose="020F0502020204030204" pitchFamily="34" charset="0"/>
              </a:rPr>
              <a:t>*Jan will not return to coaching until it is deemed completely safe for him as he is in a high risk category for both his age and his previous cancer treatments*</a:t>
            </a:r>
          </a:p>
        </p:txBody>
      </p:sp>
    </p:spTree>
    <p:extLst>
      <p:ext uri="{BB962C8B-B14F-4D97-AF65-F5344CB8AC3E}">
        <p14:creationId xmlns:p14="http://schemas.microsoft.com/office/powerpoint/2010/main" val="54786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fontScale="92500" lnSpcReduction="20000"/>
          </a:bodyPr>
          <a:lstStyle/>
          <a:p>
            <a:r>
              <a:rPr lang="en-CA" dirty="0"/>
              <a:t>The best form of communication to the club and the coaches is email.</a:t>
            </a:r>
          </a:p>
          <a:p>
            <a:r>
              <a:rPr lang="en-CA" dirty="0"/>
              <a:t>If there needs to be a last minute cancellation, please text your coach</a:t>
            </a:r>
          </a:p>
          <a:p>
            <a:r>
              <a:rPr lang="en-CA" dirty="0"/>
              <a:t>The role of the coach with regard to communication with the skater is as follows:</a:t>
            </a:r>
          </a:p>
          <a:p>
            <a:r>
              <a:rPr lang="en-CA" dirty="0"/>
              <a:t>Ensure schedule is clearly communicated</a:t>
            </a:r>
          </a:p>
          <a:p>
            <a:r>
              <a:rPr lang="en-CA" dirty="0"/>
              <a:t>Make sure the skater knows where to warmup/cool down, when to enter and exit the facility, where to be during ice resurfaces and how music will be played. </a:t>
            </a:r>
          </a:p>
          <a:p>
            <a:r>
              <a:rPr lang="en-CA" dirty="0"/>
              <a:t>The skaters must maintain social distancing requirements and practice safe hygiene/respiratory practices, the coach will ensure this takes place.</a:t>
            </a:r>
          </a:p>
          <a:p>
            <a:endParaRPr lang="en-CA" sz="2600" dirty="0"/>
          </a:p>
        </p:txBody>
      </p:sp>
    </p:spTree>
    <p:extLst>
      <p:ext uri="{BB962C8B-B14F-4D97-AF65-F5344CB8AC3E}">
        <p14:creationId xmlns:p14="http://schemas.microsoft.com/office/powerpoint/2010/main" val="3803994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08CF-6CEB-4F44-880F-D5F654D21FE5}"/>
              </a:ext>
            </a:extLst>
          </p:cNvPr>
          <p:cNvSpPr>
            <a:spLocks noGrp="1"/>
          </p:cNvSpPr>
          <p:nvPr>
            <p:ph type="title"/>
          </p:nvPr>
        </p:nvSpPr>
        <p:spPr>
          <a:xfrm>
            <a:off x="344623" y="320675"/>
            <a:ext cx="11407487" cy="1325563"/>
          </a:xfrm>
        </p:spPr>
        <p:txBody>
          <a:bodyPr>
            <a:normAutofit/>
          </a:bodyPr>
          <a:lstStyle/>
          <a:p>
            <a:r>
              <a:rPr lang="en-CA" sz="5000">
                <a:latin typeface="HelveticaNeueLTStd-Hv"/>
              </a:rPr>
              <a:t>PRACTICE PHYSICAL DISTANCING</a:t>
            </a:r>
            <a:endParaRPr lang="en-CA" sz="5000"/>
          </a:p>
        </p:txBody>
      </p:sp>
      <p:sp>
        <p:nvSpPr>
          <p:cNvPr id="18" name="Rectangle 17">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A2D8A120-CF07-43B0-A401-92FEE1425017}"/>
              </a:ext>
            </a:extLst>
          </p:cNvPr>
          <p:cNvGraphicFramePr>
            <a:graphicFrameLocks noGrp="1"/>
          </p:cNvGraphicFramePr>
          <p:nvPr>
            <p:ph idx="1"/>
            <p:extLst>
              <p:ext uri="{D42A27DB-BD31-4B8C-83A1-F6EECF244321}">
                <p14:modId xmlns:p14="http://schemas.microsoft.com/office/powerpoint/2010/main" val="1601699178"/>
              </p:ext>
            </p:extLst>
          </p:nvPr>
        </p:nvGraphicFramePr>
        <p:xfrm>
          <a:off x="34462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00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Stay Safe Together</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7997A96-CDA0-D04F-8B52-3E83CB330B79}"/>
              </a:ext>
            </a:extLst>
          </p:cNvPr>
          <p:cNvSpPr txBox="1"/>
          <p:nvPr/>
        </p:nvSpPr>
        <p:spPr>
          <a:xfrm>
            <a:off x="9914891" y="795158"/>
            <a:ext cx="1524362" cy="584775"/>
          </a:xfrm>
          <a:prstGeom prst="rect">
            <a:avLst/>
          </a:prstGeom>
          <a:noFill/>
        </p:spPr>
        <p:txBody>
          <a:bodyPr wrap="square" rtlCol="0">
            <a:spAutoFit/>
          </a:bodyPr>
          <a:lstStyle/>
          <a:p>
            <a:r>
              <a:rPr lang="en-US" sz="3200" dirty="0">
                <a:solidFill>
                  <a:schemeClr val="bg1"/>
                </a:solidFill>
              </a:rPr>
              <a:t>Q </a:t>
            </a:r>
            <a:r>
              <a:rPr lang="en-US" sz="3200" dirty="0">
                <a:solidFill>
                  <a:schemeClr val="bg1"/>
                </a:solidFill>
                <a:latin typeface="Abadi MT Condensed Light" panose="020B0306030101010103" pitchFamily="34" charset="77"/>
              </a:rPr>
              <a:t>and</a:t>
            </a:r>
            <a:r>
              <a:rPr lang="en-US" sz="3200" dirty="0">
                <a:solidFill>
                  <a:schemeClr val="bg1"/>
                </a:solidFill>
              </a:rPr>
              <a:t> A</a:t>
            </a:r>
          </a:p>
        </p:txBody>
      </p:sp>
      <p:sp>
        <p:nvSpPr>
          <p:cNvPr id="7" name="Subtitle 6">
            <a:extLst>
              <a:ext uri="{FF2B5EF4-FFF2-40B4-BE49-F238E27FC236}">
                <a16:creationId xmlns:a16="http://schemas.microsoft.com/office/drawing/2014/main" id="{48AF4A45-81CA-465A-962B-0FDD58D05842}"/>
              </a:ext>
            </a:extLst>
          </p:cNvPr>
          <p:cNvSpPr>
            <a:spLocks noGrp="1"/>
          </p:cNvSpPr>
          <p:nvPr>
            <p:ph type="subTitle" idx="1"/>
          </p:nvPr>
        </p:nvSpPr>
        <p:spPr/>
        <p:txBody>
          <a:bodyPr/>
          <a:lstStyle/>
          <a:p>
            <a:endParaRPr lang="en-CA"/>
          </a:p>
        </p:txBody>
      </p:sp>
      <p:pic>
        <p:nvPicPr>
          <p:cNvPr id="9" name="Picture 8">
            <a:extLst>
              <a:ext uri="{FF2B5EF4-FFF2-40B4-BE49-F238E27FC236}">
                <a16:creationId xmlns:a16="http://schemas.microsoft.com/office/drawing/2014/main" id="{3463FA81-6129-4BAF-9C48-57BDFD864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429919"/>
            <a:ext cx="9753600" cy="2390775"/>
          </a:xfrm>
          <a:prstGeom prst="rect">
            <a:avLst/>
          </a:prstGeom>
        </p:spPr>
      </p:pic>
    </p:spTree>
    <p:extLst>
      <p:ext uri="{BB962C8B-B14F-4D97-AF65-F5344CB8AC3E}">
        <p14:creationId xmlns:p14="http://schemas.microsoft.com/office/powerpoint/2010/main" val="182432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0B07780-14D3-4B26-BDAA-B68094B8FE41}"/>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Stage 2 Relaunch</a:t>
            </a:r>
            <a:br>
              <a:rPr lang="en-CA" sz="3800" b="1" dirty="0">
                <a:solidFill>
                  <a:srgbClr val="FFFFFF"/>
                </a:solidFill>
              </a:rPr>
            </a:br>
            <a:r>
              <a:rPr lang="en-CA" sz="3800" b="1" dirty="0">
                <a:solidFill>
                  <a:srgbClr val="FFFFFF"/>
                </a:solidFill>
              </a:rPr>
              <a:t>Phase one Return to Skating</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99CA1C-ACA5-4AF2-BB54-C1FDC840887E}"/>
              </a:ext>
            </a:extLst>
          </p:cNvPr>
          <p:cNvSpPr>
            <a:spLocks noGrp="1"/>
          </p:cNvSpPr>
          <p:nvPr>
            <p:ph idx="1"/>
          </p:nvPr>
        </p:nvSpPr>
        <p:spPr>
          <a:xfrm>
            <a:off x="4379709" y="686862"/>
            <a:ext cx="7037591" cy="5475129"/>
          </a:xfrm>
        </p:spPr>
        <p:txBody>
          <a:bodyPr anchor="ctr">
            <a:normAutofit/>
          </a:bodyPr>
          <a:lstStyle/>
          <a:p>
            <a:r>
              <a:rPr lang="en-CA" sz="2600" dirty="0"/>
              <a:t>Skating will return Monday July 6 at EDGE school arena</a:t>
            </a:r>
          </a:p>
          <a:p>
            <a:r>
              <a:rPr lang="en-CA" sz="2600" dirty="0"/>
              <a:t>Canmore Rec Center is still unsure of an opening date and will not likely re-open until mid-late August</a:t>
            </a:r>
          </a:p>
          <a:p>
            <a:pPr marL="0" indent="0">
              <a:buNone/>
            </a:pPr>
            <a:r>
              <a:rPr lang="en-CA" sz="2600" u="sng" dirty="0"/>
              <a:t>Skating will look a little different moving forward</a:t>
            </a:r>
          </a:p>
          <a:p>
            <a:r>
              <a:rPr lang="en-CA" sz="2600" dirty="0"/>
              <a:t>Mandatory forms (link on CSC Website)</a:t>
            </a:r>
          </a:p>
          <a:p>
            <a:pPr lvl="1"/>
            <a:r>
              <a:rPr lang="en-CA" sz="2600" dirty="0"/>
              <a:t>SKATE CANADA ASSUMPTION OF RISK AND WAIVER</a:t>
            </a:r>
          </a:p>
          <a:p>
            <a:pPr lvl="1"/>
            <a:r>
              <a:rPr lang="en-CA" sz="2600" dirty="0"/>
              <a:t>DAILY HEALTH SCREENING CHECKLIST</a:t>
            </a:r>
          </a:p>
          <a:p>
            <a:pPr lvl="1"/>
            <a:r>
              <a:rPr lang="en-CA" sz="2600" dirty="0"/>
              <a:t>CONTACT TRACING LOG FOR SKATERS/COACHES/VOLUNTEERS</a:t>
            </a:r>
          </a:p>
        </p:txBody>
      </p:sp>
    </p:spTree>
    <p:extLst>
      <p:ext uri="{BB962C8B-B14F-4D97-AF65-F5344CB8AC3E}">
        <p14:creationId xmlns:p14="http://schemas.microsoft.com/office/powerpoint/2010/main" val="295960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911FE5F-699B-4048-9C8E-E833FDA8158B}"/>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Register for session through the CSC website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43DEF8-137F-4F49-8AF0-89C6D41F834C}"/>
              </a:ext>
            </a:extLst>
          </p:cNvPr>
          <p:cNvSpPr>
            <a:spLocks noGrp="1"/>
          </p:cNvSpPr>
          <p:nvPr>
            <p:ph idx="1"/>
          </p:nvPr>
        </p:nvSpPr>
        <p:spPr>
          <a:xfrm>
            <a:off x="4379709" y="686862"/>
            <a:ext cx="7037591" cy="5475129"/>
          </a:xfrm>
        </p:spPr>
        <p:txBody>
          <a:bodyPr anchor="ctr">
            <a:normAutofit/>
          </a:bodyPr>
          <a:lstStyle/>
          <a:p>
            <a:r>
              <a:rPr lang="en-CA" sz="2600" dirty="0"/>
              <a:t>Sessions will be restricted at this time to 10 skaters and 2 coaches</a:t>
            </a:r>
          </a:p>
          <a:p>
            <a:r>
              <a:rPr lang="en-CA" sz="2600" dirty="0"/>
              <a:t>Registration will be up and running as soon as possible</a:t>
            </a:r>
          </a:p>
          <a:p>
            <a:r>
              <a:rPr lang="en-CA" sz="2600" dirty="0"/>
              <a:t>Priority will be given to those skaters wishing to skate full week packages</a:t>
            </a:r>
          </a:p>
          <a:p>
            <a:r>
              <a:rPr lang="en-CA" sz="2600" dirty="0"/>
              <a:t>It will then be a first come first serve for a la carte skaters</a:t>
            </a:r>
          </a:p>
          <a:p>
            <a:r>
              <a:rPr lang="en-CA" sz="2600" dirty="0"/>
              <a:t>We are anticipating that we will be allowed more numbers on the ice soon</a:t>
            </a:r>
          </a:p>
          <a:p>
            <a:r>
              <a:rPr lang="en-CA" sz="2600" dirty="0"/>
              <a:t>This meeting is a requirement to receive our sanction to return to the ice</a:t>
            </a:r>
          </a:p>
        </p:txBody>
      </p:sp>
    </p:spTree>
    <p:extLst>
      <p:ext uri="{BB962C8B-B14F-4D97-AF65-F5344CB8AC3E}">
        <p14:creationId xmlns:p14="http://schemas.microsoft.com/office/powerpoint/2010/main" val="46085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92EF-57C1-4D00-B817-583EE27A1E1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New protocols – Before you leave home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47ECB2-D98F-4D50-B438-7340E703885C}"/>
              </a:ext>
            </a:extLst>
          </p:cNvPr>
          <p:cNvSpPr>
            <a:spLocks noGrp="1"/>
          </p:cNvSpPr>
          <p:nvPr>
            <p:ph idx="1"/>
          </p:nvPr>
        </p:nvSpPr>
        <p:spPr>
          <a:xfrm>
            <a:off x="4191609" y="1481328"/>
            <a:ext cx="7225692" cy="4680663"/>
          </a:xfrm>
        </p:spPr>
        <p:txBody>
          <a:bodyPr anchor="ctr">
            <a:normAutofit fontScale="92500" lnSpcReduction="20000"/>
          </a:bodyPr>
          <a:lstStyle/>
          <a:p>
            <a:pPr lvl="0"/>
            <a:r>
              <a:rPr lang="en-CA" sz="2200" dirty="0"/>
              <a:t>DO NOT leave home if you are feeling unwell or showing signs of COVID-19 Symptoms (Fever, Cough, Shortness of Breath, Sore Throat or Runny Nose) Skaters arrive rink ready</a:t>
            </a:r>
          </a:p>
          <a:p>
            <a:r>
              <a:rPr lang="en-CA" sz="2200" dirty="0"/>
              <a:t>Eat before you come, if you take food please ensure it is self-contained, do not share </a:t>
            </a:r>
          </a:p>
          <a:p>
            <a:r>
              <a:rPr lang="en-CA" sz="2200" dirty="0"/>
              <a:t>Thoroughly wash your hands with soap and warm water </a:t>
            </a:r>
          </a:p>
          <a:p>
            <a:r>
              <a:rPr lang="en-CA" sz="2200" dirty="0"/>
              <a:t>Thoroughly wash water bottles with soap and warm water</a:t>
            </a:r>
          </a:p>
          <a:p>
            <a:r>
              <a:rPr lang="en-CA" sz="2200" dirty="0"/>
              <a:t>Bring your own personal hand sanitizer </a:t>
            </a:r>
          </a:p>
          <a:p>
            <a:r>
              <a:rPr lang="en-CA" sz="2200" dirty="0"/>
              <a:t>Thoroughly wash training clothes and accessories including gloves, hard guards, blade rag etc. daily</a:t>
            </a:r>
          </a:p>
          <a:p>
            <a:r>
              <a:rPr lang="en-CA" sz="2200" dirty="0"/>
              <a:t>Use the washroom </a:t>
            </a:r>
          </a:p>
          <a:p>
            <a:r>
              <a:rPr lang="en-CA" sz="2200" dirty="0"/>
              <a:t>Sign Skate Canada Assumption of Risk and Waiver either online or bring a signed copy to the arena prior to or at the first session you are registered for </a:t>
            </a:r>
          </a:p>
          <a:p>
            <a:r>
              <a:rPr lang="en-CA" sz="2200" b="1" dirty="0"/>
              <a:t>Complete the online health screening and contact tracing form</a:t>
            </a:r>
          </a:p>
          <a:p>
            <a:r>
              <a:rPr lang="en-CA" sz="2200" b="1" dirty="0"/>
              <a:t>No earlier than one hour before you skate</a:t>
            </a:r>
          </a:p>
          <a:p>
            <a:pPr lvl="0"/>
            <a:endParaRPr lang="en-CA" sz="2200" dirty="0"/>
          </a:p>
          <a:p>
            <a:endParaRPr lang="en-CA" sz="2200" dirty="0"/>
          </a:p>
        </p:txBody>
      </p:sp>
    </p:spTree>
    <p:extLst>
      <p:ext uri="{BB962C8B-B14F-4D97-AF65-F5344CB8AC3E}">
        <p14:creationId xmlns:p14="http://schemas.microsoft.com/office/powerpoint/2010/main" val="319673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Arrival at the Arena</a:t>
            </a:r>
            <a:br>
              <a:rPr lang="en-CA" sz="3800" dirty="0">
                <a:solidFill>
                  <a:srgbClr val="FFFFFF"/>
                </a:solidFill>
              </a:rPr>
            </a:br>
            <a:endParaRPr lang="en-CA"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379709" y="686862"/>
            <a:ext cx="7037591" cy="5475129"/>
          </a:xfrm>
        </p:spPr>
        <p:txBody>
          <a:bodyPr anchor="ctr">
            <a:normAutofit lnSpcReduction="10000"/>
          </a:bodyPr>
          <a:lstStyle/>
          <a:p>
            <a:r>
              <a:rPr lang="en-CA" sz="2000" dirty="0"/>
              <a:t>Arrive at facility no more than 10 minutes prior to scheduled ice session </a:t>
            </a:r>
          </a:p>
          <a:p>
            <a:r>
              <a:rPr lang="en-CA" sz="2000" dirty="0"/>
              <a:t>Enter through established entrances and follow signs </a:t>
            </a:r>
          </a:p>
          <a:p>
            <a:r>
              <a:rPr lang="en-CA" sz="2000" dirty="0"/>
              <a:t>Changeroom will be closed, Skaters arrive rink ready</a:t>
            </a:r>
          </a:p>
          <a:p>
            <a:r>
              <a:rPr lang="en-CA" sz="2000" dirty="0"/>
              <a:t>Place your skates / gloves on outside, in your vehicle, if possible. Leave your skate bag and shoes in your vehicle if possible </a:t>
            </a:r>
          </a:p>
          <a:p>
            <a:pPr lvl="0"/>
            <a:r>
              <a:rPr lang="en-CA" sz="2000" dirty="0"/>
              <a:t>Skaters arrive rink ready (if you need to change for on ice sessions after off ice, you may need to change in your vehicle or one at a time in a washroom in the facility)</a:t>
            </a:r>
          </a:p>
          <a:p>
            <a:pPr lvl="0"/>
            <a:r>
              <a:rPr lang="en-CA" sz="2000" dirty="0"/>
              <a:t>Skaters will bring their own personal items, tissue, water bottle, gloves, hand sanitizer</a:t>
            </a:r>
          </a:p>
          <a:p>
            <a:pPr lvl="0"/>
            <a:r>
              <a:rPr lang="en-CA" sz="2000" dirty="0"/>
              <a:t>Wash your hands with soap &amp; water or sanitize using hand sanitizer </a:t>
            </a:r>
          </a:p>
          <a:p>
            <a:pPr lvl="0"/>
            <a:r>
              <a:rPr lang="en-CA" sz="2000" dirty="0"/>
              <a:t>Music may only be played by designate music players</a:t>
            </a:r>
          </a:p>
          <a:p>
            <a:pPr lvl="0"/>
            <a:r>
              <a:rPr lang="en-CA" sz="2000" dirty="0"/>
              <a:t>No spectators allowed in facility at this time (exception is Meg </a:t>
            </a:r>
            <a:r>
              <a:rPr lang="en-CA" sz="2000" dirty="0" err="1"/>
              <a:t>Ohsada</a:t>
            </a:r>
            <a:r>
              <a:rPr lang="en-CA" sz="2000" dirty="0"/>
              <a:t> has permission for her aide to accompany her)</a:t>
            </a:r>
          </a:p>
          <a:p>
            <a:endParaRPr lang="en-CA" sz="1800" dirty="0"/>
          </a:p>
        </p:txBody>
      </p:sp>
    </p:spTree>
    <p:extLst>
      <p:ext uri="{BB962C8B-B14F-4D97-AF65-F5344CB8AC3E}">
        <p14:creationId xmlns:p14="http://schemas.microsoft.com/office/powerpoint/2010/main" val="211933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77889A5-E679-497A-A500-1D2915CC3B3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Illness Policy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A13641-3C3D-4990-84C8-414319BD4C79}"/>
              </a:ext>
            </a:extLst>
          </p:cNvPr>
          <p:cNvSpPr>
            <a:spLocks noGrp="1"/>
          </p:cNvSpPr>
          <p:nvPr>
            <p:ph idx="1"/>
          </p:nvPr>
        </p:nvSpPr>
        <p:spPr>
          <a:xfrm>
            <a:off x="4379709" y="686862"/>
            <a:ext cx="7037591" cy="5475129"/>
          </a:xfrm>
        </p:spPr>
        <p:txBody>
          <a:bodyPr anchor="ctr">
            <a:normAutofit/>
          </a:bodyPr>
          <a:lstStyle/>
          <a:p>
            <a:r>
              <a:rPr lang="en-CA" sz="2400" dirty="0"/>
              <a:t>Skaters, coaches, staff, volunteers, parents or guardians cannot come to CSC programming if they are sick or feel unwell, even if symptoms resemble a mild cold</a:t>
            </a:r>
          </a:p>
          <a:p>
            <a:r>
              <a:rPr lang="en-CA" sz="2400" b="1" dirty="0"/>
              <a:t>If your skater develops symptoms while at CSC programming, they will be isolated from others and a parent or guardian must be available to pick them up immediately</a:t>
            </a:r>
          </a:p>
          <a:p>
            <a:pPr lvl="1"/>
            <a:r>
              <a:rPr lang="en-CA" dirty="0"/>
              <a:t>Cleaning and disinfecting of all equipment and surfaces that may have come into contact with the symptomatic participant </a:t>
            </a:r>
          </a:p>
          <a:p>
            <a:pPr lvl="1"/>
            <a:r>
              <a:rPr lang="en-CA" dirty="0"/>
              <a:t>Performance of hand hygiene by remaining participants </a:t>
            </a:r>
          </a:p>
          <a:p>
            <a:pPr lvl="1"/>
            <a:r>
              <a:rPr lang="en-CA" dirty="0"/>
              <a:t>Consideration of suspension or temporary cancellation of programming</a:t>
            </a:r>
          </a:p>
        </p:txBody>
      </p:sp>
    </p:spTree>
    <p:extLst>
      <p:ext uri="{BB962C8B-B14F-4D97-AF65-F5344CB8AC3E}">
        <p14:creationId xmlns:p14="http://schemas.microsoft.com/office/powerpoint/2010/main" val="275736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Illness policy continued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a:bodyPr>
          <a:lstStyle/>
          <a:p>
            <a:r>
              <a:rPr lang="en-CA" sz="2600" dirty="0"/>
              <a:t>If your skater develops COVID-19 symptoms notify your coach so we can complete contact tracing</a:t>
            </a:r>
          </a:p>
          <a:p>
            <a:r>
              <a:rPr lang="en-CA" sz="2600" dirty="0"/>
              <a:t>You can return to skating once it has been proven you are free of the COVID-19 virus as verified by a medical professional</a:t>
            </a:r>
          </a:p>
          <a:p>
            <a:r>
              <a:rPr lang="en-CA" sz="2600" dirty="0"/>
              <a:t>Positive tests must be reported to the club who will report to the Section and facility. We will follow AHS directives however it is possible that participants may be removed until the diagnosis of COVID-19 has been ruled out by health authorities</a:t>
            </a:r>
          </a:p>
        </p:txBody>
      </p:sp>
    </p:spTree>
    <p:extLst>
      <p:ext uri="{BB962C8B-B14F-4D97-AF65-F5344CB8AC3E}">
        <p14:creationId xmlns:p14="http://schemas.microsoft.com/office/powerpoint/2010/main" val="326296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First Aid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fontScale="92500" lnSpcReduction="20000"/>
          </a:bodyPr>
          <a:lstStyle/>
          <a:p>
            <a:r>
              <a:rPr lang="en-CA" sz="2600" dirty="0"/>
              <a:t>Designated Responder to oversee each session and activate response plan as needed</a:t>
            </a:r>
          </a:p>
          <a:p>
            <a:r>
              <a:rPr lang="en-CA" sz="2600" dirty="0"/>
              <a:t>Coach is to be first point of contact for first aid if possible.</a:t>
            </a:r>
          </a:p>
          <a:p>
            <a:r>
              <a:rPr lang="en-CA" sz="2600"/>
              <a:t>Coach </a:t>
            </a:r>
            <a:r>
              <a:rPr lang="en-CA" sz="2600" dirty="0"/>
              <a:t>must be attired in a mask and gloves using proper protocols of donning of PPE before attending skater. </a:t>
            </a:r>
          </a:p>
          <a:p>
            <a:r>
              <a:rPr lang="en-CA" sz="2600" dirty="0"/>
              <a:t>Coach moves skater to personal seating space if needed. </a:t>
            </a:r>
          </a:p>
          <a:p>
            <a:r>
              <a:rPr lang="en-CA" sz="2600" dirty="0"/>
              <a:t>Designated responder contacts guardians and if needed Emergency responders. Coach to gather skater and their personal effects, and walk skater to meet their ride. </a:t>
            </a:r>
          </a:p>
          <a:p>
            <a:r>
              <a:rPr lang="en-CA" sz="2600" dirty="0"/>
              <a:t>Coach is responsible to fill out the Incident Report form on the Skate Canada website. (No paper documents) https://</a:t>
            </a:r>
            <a:r>
              <a:rPr lang="en-CA" sz="2600" dirty="0" err="1"/>
              <a:t>skatecanada.wufoo.com</a:t>
            </a:r>
            <a:r>
              <a:rPr lang="en-CA" sz="2600" dirty="0"/>
              <a:t>/forms/qrkdnw40ve6pyn/</a:t>
            </a:r>
          </a:p>
          <a:p>
            <a:pPr marL="0" indent="0">
              <a:buNone/>
            </a:pPr>
            <a:endParaRPr lang="en-CA" dirty="0"/>
          </a:p>
        </p:txBody>
      </p:sp>
    </p:spTree>
    <p:extLst>
      <p:ext uri="{BB962C8B-B14F-4D97-AF65-F5344CB8AC3E}">
        <p14:creationId xmlns:p14="http://schemas.microsoft.com/office/powerpoint/2010/main" val="371236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A2EC92-B454-4B3D-84F2-EACE3BB89401}"/>
              </a:ext>
            </a:extLst>
          </p:cNvPr>
          <p:cNvSpPr>
            <a:spLocks noGrp="1"/>
          </p:cNvSpPr>
          <p:nvPr>
            <p:ph type="title"/>
          </p:nvPr>
        </p:nvSpPr>
        <p:spPr/>
        <p:txBody>
          <a:bodyPr/>
          <a:lstStyle/>
          <a:p>
            <a:r>
              <a:rPr lang="en-CA" dirty="0"/>
              <a:t>Hand Hygiene – Wash your hands often </a:t>
            </a:r>
          </a:p>
        </p:txBody>
      </p:sp>
      <p:pic>
        <p:nvPicPr>
          <p:cNvPr id="9" name="Online Media 8" title="How to Hand Wash">
            <a:hlinkClick r:id="" action="ppaction://media"/>
            <a:extLst>
              <a:ext uri="{FF2B5EF4-FFF2-40B4-BE49-F238E27FC236}">
                <a16:creationId xmlns:a16="http://schemas.microsoft.com/office/drawing/2014/main" id="{7C661FF8-D8A0-4042-AB9D-74C0ADDEB24B}"/>
              </a:ext>
            </a:extLst>
          </p:cNvPr>
          <p:cNvPicPr>
            <a:picLocks noGrp="1" noRot="1" noChangeAspect="1"/>
          </p:cNvPicPr>
          <p:nvPr>
            <p:ph idx="1"/>
            <a:videoFile r:link="rId1"/>
          </p:nvPr>
        </p:nvPicPr>
        <p:blipFill>
          <a:blip r:embed="rId3"/>
          <a:stretch>
            <a:fillRect/>
          </a:stretch>
        </p:blipFill>
        <p:spPr>
          <a:xfrm>
            <a:off x="1131888" y="1384400"/>
            <a:ext cx="9017952" cy="5072598"/>
          </a:xfrm>
          <a:prstGeom prst="rect">
            <a:avLst/>
          </a:prstGeom>
        </p:spPr>
      </p:pic>
    </p:spTree>
    <p:extLst>
      <p:ext uri="{BB962C8B-B14F-4D97-AF65-F5344CB8AC3E}">
        <p14:creationId xmlns:p14="http://schemas.microsoft.com/office/powerpoint/2010/main" val="37150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412</TotalTime>
  <Words>1110</Words>
  <Application>Microsoft Office PowerPoint</Application>
  <PresentationFormat>Widescreen</PresentationFormat>
  <Paragraphs>80</Paragraphs>
  <Slides>14</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Abadi MT Condensed Light</vt:lpstr>
      <vt:lpstr>Arial</vt:lpstr>
      <vt:lpstr>Calibri</vt:lpstr>
      <vt:lpstr>Calibri Light</vt:lpstr>
      <vt:lpstr>HelveticaNeueLTStd-Hv</vt:lpstr>
      <vt:lpstr>Office Theme</vt:lpstr>
      <vt:lpstr>Return to Skating June 29th, 2020 </vt:lpstr>
      <vt:lpstr>Stage 2 Relaunch Phase one Return to Skating</vt:lpstr>
      <vt:lpstr>Register for session through the CSC website</vt:lpstr>
      <vt:lpstr>New protocols – Before you leave home</vt:lpstr>
      <vt:lpstr>Arrival at the Arena </vt:lpstr>
      <vt:lpstr>Illness Policy</vt:lpstr>
      <vt:lpstr>Illness policy continued</vt:lpstr>
      <vt:lpstr>First Aid</vt:lpstr>
      <vt:lpstr>Hand Hygiene – Wash your hands often </vt:lpstr>
      <vt:lpstr>How to use Alcohol Based Hand Rub</vt:lpstr>
      <vt:lpstr>Communication </vt:lpstr>
      <vt:lpstr>Communication</vt:lpstr>
      <vt:lpstr>PRACTICE PHYSICAL DISTANCING</vt:lpstr>
      <vt:lpstr>Stay Safe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Skating</dc:title>
  <dc:creator>Calalta Figure Skating Club</dc:creator>
  <cp:lastModifiedBy>Robin Forsyth</cp:lastModifiedBy>
  <cp:revision>28</cp:revision>
  <dcterms:created xsi:type="dcterms:W3CDTF">2020-06-14T15:31:01Z</dcterms:created>
  <dcterms:modified xsi:type="dcterms:W3CDTF">2020-06-30T00:34:21Z</dcterms:modified>
</cp:coreProperties>
</file>